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952"/>
  </p:normalViewPr>
  <p:slideViewPr>
    <p:cSldViewPr snapToGrid="0" snapToObjects="1">
      <p:cViewPr varScale="1">
        <p:scale>
          <a:sx n="67" d="100"/>
          <a:sy n="67" d="100"/>
        </p:scale>
        <p:origin x="62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10/18/2020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10/18/2020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10/18/2020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10/18/2020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10/18/2020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10/18/2020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10/18/2020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10/18/2020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10/18/2020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10/18/2020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10/18/2020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10/18/2020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10/18/2020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10/18/2020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10/18/2020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93ED3-3E0E-6C4B-827E-FD0158CD5D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0000" y="1107624"/>
            <a:ext cx="10572000" cy="2971051"/>
          </a:xfrm>
        </p:spPr>
        <p:txBody>
          <a:bodyPr/>
          <a:lstStyle/>
          <a:p>
            <a:r>
              <a:rPr lang="en-US" dirty="0"/>
              <a:t>Airlines Poised to Sideline Over 30,000 Workers as Washington Debates Relief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49C54D-C5EC-A940-9DAD-7C673A51E9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000" y="5552073"/>
            <a:ext cx="10572000" cy="434974"/>
          </a:xfrm>
        </p:spPr>
        <p:txBody>
          <a:bodyPr>
            <a:noAutofit/>
          </a:bodyPr>
          <a:lstStyle/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795301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6452E-86C5-E94C-B876-598A4F7EB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>
            <a:normAutofit/>
          </a:bodyPr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B38FE-3A8E-BC48-AC64-B1EAA5A751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3" y="2413000"/>
            <a:ext cx="3835583" cy="3632200"/>
          </a:xfrm>
        </p:spPr>
        <p:txBody>
          <a:bodyPr>
            <a:normAutofit/>
          </a:bodyPr>
          <a:lstStyle/>
          <a:p>
            <a:r>
              <a:rPr lang="en-US" sz="1600" dirty="0"/>
              <a:t>In the spring, airlines agreed to not layoff or furlough any workers as a result of the $25 billion infusion of federal aid</a:t>
            </a:r>
          </a:p>
          <a:p>
            <a:pPr marL="0" indent="0">
              <a:buNone/>
            </a:pPr>
            <a:endParaRPr lang="en-US" sz="1600" dirty="0"/>
          </a:p>
          <a:p>
            <a:r>
              <a:rPr lang="en-US" sz="1600" dirty="0"/>
              <a:t>This aid was primarily being used towards the salaries of the airline workers</a:t>
            </a:r>
          </a:p>
          <a:p>
            <a:endParaRPr lang="en-US" sz="1600" dirty="0"/>
          </a:p>
        </p:txBody>
      </p:sp>
      <p:pic>
        <p:nvPicPr>
          <p:cNvPr id="1026" name="Picture 2" descr="How US Airlines Are Responding to the Coronavirus Pandemic | Travel +  Leisure">
            <a:extLst>
              <a:ext uri="{FF2B5EF4-FFF2-40B4-BE49-F238E27FC236}">
                <a16:creationId xmlns:a16="http://schemas.microsoft.com/office/drawing/2014/main" id="{5E61E6C0-66A7-954A-9CF6-6061C88E95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01851" y="2631212"/>
            <a:ext cx="6277349" cy="3279914"/>
          </a:xfrm>
          <a:prstGeom prst="roundRect">
            <a:avLst>
              <a:gd name="adj" fmla="val 3876"/>
            </a:avLst>
          </a:prstGeom>
          <a:noFill/>
          <a:ln>
            <a:solidFill>
              <a:schemeClr val="accent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4755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A416E3E5-5186-46A4-AFBD-337387D31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3" y="0"/>
            <a:ext cx="1218742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 23">
            <a:extLst>
              <a:ext uri="{FF2B5EF4-FFF2-40B4-BE49-F238E27FC236}">
                <a16:creationId xmlns:a16="http://schemas.microsoft.com/office/drawing/2014/main" id="{7B8FAACC-353E-4F84-BA62-A5514185D9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flipH="1">
            <a:off x="7554995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212121"/>
          </a:solidFill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F64649-DE5B-9140-92F0-100D90CA7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749" y="457201"/>
            <a:ext cx="3575737" cy="1332688"/>
          </a:xfrm>
        </p:spPr>
        <p:txBody>
          <a:bodyPr anchor="b">
            <a:normAutofit/>
          </a:bodyPr>
          <a:lstStyle/>
          <a:p>
            <a:pPr algn="ctr"/>
            <a:r>
              <a:rPr lang="en-US" sz="3200">
                <a:solidFill>
                  <a:srgbClr val="FFFFFF"/>
                </a:solidFill>
              </a:rPr>
              <a:t>Current Situation</a:t>
            </a:r>
          </a:p>
        </p:txBody>
      </p:sp>
      <p:pic>
        <p:nvPicPr>
          <p:cNvPr id="3074" name="Picture 2" descr="CEOs and unions come together in 11th hour plea for Congress to save airline  jobs - CNN">
            <a:extLst>
              <a:ext uri="{FF2B5EF4-FFF2-40B4-BE49-F238E27FC236}">
                <a16:creationId xmlns:a16="http://schemas.microsoft.com/office/drawing/2014/main" id="{7C3DACFA-1AE2-644C-8D96-86A9815B1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3961" y="1389416"/>
            <a:ext cx="6612856" cy="3719731"/>
          </a:xfrm>
          <a:prstGeom prst="roundRect">
            <a:avLst>
              <a:gd name="adj" fmla="val 3876"/>
            </a:avLst>
          </a:prstGeom>
          <a:noFill/>
          <a:ln>
            <a:solidFill>
              <a:schemeClr val="accent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1DE052-20F5-C14F-945D-0B8C09C0CB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4749" y="2024743"/>
            <a:ext cx="3575737" cy="401661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en-US" sz="1500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endParaRPr lang="en-US" sz="1500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1500" dirty="0">
                <a:solidFill>
                  <a:srgbClr val="FFFFFF"/>
                </a:solidFill>
              </a:rPr>
              <a:t>If the bill is not renewed Thursday, then several Airlines will either furlough or layoff a significant number of workers</a:t>
            </a:r>
          </a:p>
          <a:p>
            <a:pPr>
              <a:lnSpc>
                <a:spcPct val="90000"/>
              </a:lnSpc>
            </a:pPr>
            <a:r>
              <a:rPr lang="en-US" sz="1500" dirty="0">
                <a:solidFill>
                  <a:srgbClr val="FFFFFF"/>
                </a:solidFill>
              </a:rPr>
              <a:t>Out of all the furloughs and layoffs, American Airlines and United provide for most of them</a:t>
            </a:r>
          </a:p>
          <a:p>
            <a:pPr>
              <a:lnSpc>
                <a:spcPct val="90000"/>
              </a:lnSpc>
            </a:pPr>
            <a:r>
              <a:rPr lang="en-US" sz="1500" dirty="0">
                <a:solidFill>
                  <a:srgbClr val="FFFFFF"/>
                </a:solidFill>
              </a:rPr>
              <a:t>Aviation unions have taken initiative and written to congressional leaders asking for a bill solely for aviation relief in case the other bill was not renewed by Wednesday</a:t>
            </a:r>
          </a:p>
          <a:p>
            <a:pPr>
              <a:lnSpc>
                <a:spcPct val="90000"/>
              </a:lnSpc>
            </a:pPr>
            <a:endParaRPr lang="en-US" sz="1500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endParaRPr lang="en-US" sz="1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5925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9A69AF-D57B-49B4-886C-D4A5DC1944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ABDC08D-6093-4397-92D4-54D00E2BB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>
            <a:off x="-650724" y="650724"/>
            <a:ext cx="6858000" cy="5556552"/>
          </a:xfrm>
          <a:custGeom>
            <a:avLst/>
            <a:gdLst>
              <a:gd name="connsiteX0" fmla="*/ 6858000 w 6858000"/>
              <a:gd name="connsiteY0" fmla="*/ 3445704 h 5556552"/>
              <a:gd name="connsiteX1" fmla="*/ 3829242 w 6858000"/>
              <a:gd name="connsiteY1" fmla="*/ 5433322 h 5556552"/>
              <a:gd name="connsiteX2" fmla="*/ 3827369 w 6858000"/>
              <a:gd name="connsiteY2" fmla="*/ 5434867 h 5556552"/>
              <a:gd name="connsiteX3" fmla="*/ 3824583 w 6858000"/>
              <a:gd name="connsiteY3" fmla="*/ 5436378 h 5556552"/>
              <a:gd name="connsiteX4" fmla="*/ 3798693 w 6858000"/>
              <a:gd name="connsiteY4" fmla="*/ 5453370 h 5556552"/>
              <a:gd name="connsiteX5" fmla="*/ 3785011 w 6858000"/>
              <a:gd name="connsiteY5" fmla="*/ 5457858 h 5556552"/>
              <a:gd name="connsiteX6" fmla="*/ 3706339 w 6858000"/>
              <a:gd name="connsiteY6" fmla="*/ 5500559 h 5556552"/>
              <a:gd name="connsiteX7" fmla="*/ 3428998 w 6858000"/>
              <a:gd name="connsiteY7" fmla="*/ 5556552 h 5556552"/>
              <a:gd name="connsiteX8" fmla="*/ 3151658 w 6858000"/>
              <a:gd name="connsiteY8" fmla="*/ 5500559 h 5556552"/>
              <a:gd name="connsiteX9" fmla="*/ 3072996 w 6858000"/>
              <a:gd name="connsiteY9" fmla="*/ 5457863 h 5556552"/>
              <a:gd name="connsiteX10" fmla="*/ 3059298 w 6858000"/>
              <a:gd name="connsiteY10" fmla="*/ 5453370 h 5556552"/>
              <a:gd name="connsiteX11" fmla="*/ 3033383 w 6858000"/>
              <a:gd name="connsiteY11" fmla="*/ 5436362 h 5556552"/>
              <a:gd name="connsiteX12" fmla="*/ 3030627 w 6858000"/>
              <a:gd name="connsiteY12" fmla="*/ 5434867 h 5556552"/>
              <a:gd name="connsiteX13" fmla="*/ 3028775 w 6858000"/>
              <a:gd name="connsiteY13" fmla="*/ 5433338 h 5556552"/>
              <a:gd name="connsiteX14" fmla="*/ 0 w 6858000"/>
              <a:gd name="connsiteY14" fmla="*/ 3445704 h 5556552"/>
              <a:gd name="connsiteX15" fmla="*/ 6858000 w 6858000"/>
              <a:gd name="connsiteY15" fmla="*/ 0 h 5556552"/>
              <a:gd name="connsiteX16" fmla="*/ 6858000 w 6858000"/>
              <a:gd name="connsiteY16" fmla="*/ 349336 h 5556552"/>
              <a:gd name="connsiteX17" fmla="*/ 6858000 w 6858000"/>
              <a:gd name="connsiteY17" fmla="*/ 3445703 h 5556552"/>
              <a:gd name="connsiteX18" fmla="*/ 0 w 6858000"/>
              <a:gd name="connsiteY18" fmla="*/ 3445703 h 5556552"/>
              <a:gd name="connsiteX19" fmla="*/ 0 w 6858000"/>
              <a:gd name="connsiteY19" fmla="*/ 0 h 5556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858000" h="5556552">
                <a:moveTo>
                  <a:pt x="6858000" y="3445704"/>
                </a:moveTo>
                <a:lnTo>
                  <a:pt x="3829242" y="5433322"/>
                </a:lnTo>
                <a:lnTo>
                  <a:pt x="3827369" y="5434867"/>
                </a:lnTo>
                <a:lnTo>
                  <a:pt x="3824583" y="5436378"/>
                </a:lnTo>
                <a:lnTo>
                  <a:pt x="3798693" y="5453370"/>
                </a:lnTo>
                <a:lnTo>
                  <a:pt x="3785011" y="5457858"/>
                </a:lnTo>
                <a:lnTo>
                  <a:pt x="3706339" y="5500559"/>
                </a:lnTo>
                <a:cubicBezTo>
                  <a:pt x="3621096" y="5536614"/>
                  <a:pt x="3527375" y="5556552"/>
                  <a:pt x="3428998" y="5556552"/>
                </a:cubicBezTo>
                <a:cubicBezTo>
                  <a:pt x="3330621" y="5556552"/>
                  <a:pt x="3236901" y="5536614"/>
                  <a:pt x="3151658" y="5500559"/>
                </a:cubicBezTo>
                <a:lnTo>
                  <a:pt x="3072996" y="5457863"/>
                </a:lnTo>
                <a:lnTo>
                  <a:pt x="3059298" y="5453370"/>
                </a:lnTo>
                <a:lnTo>
                  <a:pt x="3033383" y="5436362"/>
                </a:lnTo>
                <a:lnTo>
                  <a:pt x="3030627" y="5434867"/>
                </a:lnTo>
                <a:lnTo>
                  <a:pt x="3028775" y="5433338"/>
                </a:lnTo>
                <a:lnTo>
                  <a:pt x="0" y="3445704"/>
                </a:lnTo>
                <a:close/>
                <a:moveTo>
                  <a:pt x="6858000" y="0"/>
                </a:moveTo>
                <a:lnTo>
                  <a:pt x="6858000" y="349336"/>
                </a:lnTo>
                <a:lnTo>
                  <a:pt x="6858000" y="3445703"/>
                </a:lnTo>
                <a:lnTo>
                  <a:pt x="0" y="3445703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/>
          <a:extLst>
            <a:ext uri="{91240B29-F687-4f45-9708-019B960494DF}">
              <a14:hiddenLine xmlns="" xmlns:a14="http://schemas.microsoft.com/office/drawing/2010/main" xmlns:p14="http://schemas.microsoft.com/office/powerpoint/2010/main" xmlns:a16="http://schemas.microsoft.com/office/drawing/2014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0BE67F-782B-BF43-BC52-3243C58B0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515" y="1734857"/>
            <a:ext cx="3765483" cy="3388287"/>
          </a:xfrm>
        </p:spPr>
        <p:txBody>
          <a:bodyPr anchor="ctr">
            <a:normAutofit/>
          </a:bodyPr>
          <a:lstStyle/>
          <a:p>
            <a:r>
              <a:rPr lang="en-US" dirty="0"/>
              <a:t>How it affects the economy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D133EB-ACC5-5D40-A3B1-02314F3D14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8068" y="978993"/>
            <a:ext cx="5365218" cy="4900014"/>
          </a:xfrm>
          <a:effectLst/>
        </p:spPr>
        <p:txBody>
          <a:bodyPr>
            <a:normAutofit/>
          </a:bodyPr>
          <a:lstStyle/>
          <a:p>
            <a:r>
              <a:rPr lang="en-US" dirty="0"/>
              <a:t>Provides for nearly 5% of GDP, equivalent to $1.6 trillion of economic activity</a:t>
            </a:r>
          </a:p>
          <a:p>
            <a:r>
              <a:rPr lang="en-US" dirty="0"/>
              <a:t>Provides nearly 11 million jobs</a:t>
            </a:r>
          </a:p>
          <a:p>
            <a:r>
              <a:rPr lang="en-US" dirty="0"/>
              <a:t>According to forecasts, they estimate airlines will lose about $30 million per year</a:t>
            </a:r>
          </a:p>
          <a:p>
            <a:r>
              <a:rPr lang="en-US" dirty="0"/>
              <a:t>Air-travel demand is 70% lower than 1 year ago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558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5940F547-7206-4401-94FB-F8421915D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US airline shares surge as American and Virgin add flights | Financial Times">
            <a:extLst>
              <a:ext uri="{FF2B5EF4-FFF2-40B4-BE49-F238E27FC236}">
                <a16:creationId xmlns:a16="http://schemas.microsoft.com/office/drawing/2014/main" id="{047C3013-3460-2A4C-8B58-BA5FC7C8E0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C2539A-09DF-F040-92AA-DE8B4A26E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>
            <a:normAutofit/>
          </a:bodyPr>
          <a:lstStyle/>
          <a:p>
            <a:r>
              <a:rPr lang="en-US" dirty="0"/>
              <a:t>Alternatives to layoffs and furloughs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3F3BE4-945E-B347-86FF-DBCB85E79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>
            <a:normAutofit/>
          </a:bodyPr>
          <a:lstStyle/>
          <a:p>
            <a:r>
              <a:rPr lang="en-US" dirty="0"/>
              <a:t>Some airlines have reduced the number of jobs they plan on cutting </a:t>
            </a:r>
          </a:p>
          <a:p>
            <a:r>
              <a:rPr lang="en-US" dirty="0"/>
              <a:t>Many are also offering buyout deals or early retirement offers with unions to cut costs</a:t>
            </a:r>
          </a:p>
          <a:p>
            <a:r>
              <a:rPr lang="en-US" dirty="0"/>
              <a:t>American Airlines Group Chief Executive Doug Parker mentioned he was open to postponing the layoff or furlough of workers if there was a clear and concise path to agreement	</a:t>
            </a:r>
          </a:p>
        </p:txBody>
      </p:sp>
    </p:spTree>
    <p:extLst>
      <p:ext uri="{BB962C8B-B14F-4D97-AF65-F5344CB8AC3E}">
        <p14:creationId xmlns:p14="http://schemas.microsoft.com/office/powerpoint/2010/main" val="18182798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231</Words>
  <Application>Microsoft Office PowerPoint</Application>
  <PresentationFormat>Widescreen</PresentationFormat>
  <Paragraphs>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Century Gothic</vt:lpstr>
      <vt:lpstr>Wingdings 2</vt:lpstr>
      <vt:lpstr>Quotable</vt:lpstr>
      <vt:lpstr>Airlines Poised to Sideline Over 30,000 Workers as Washington Debates Relief</vt:lpstr>
      <vt:lpstr>Background</vt:lpstr>
      <vt:lpstr>Current Situation</vt:lpstr>
      <vt:lpstr>How it affects the economy</vt:lpstr>
      <vt:lpstr>Alternatives to layoffs and furloughs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Airlines Poised to Sideline Over 30,000 Workers as Washington Debates Relief</dc:title>
  <dc:creator>Gustavo  Betances</dc:creator>
  <cp:lastModifiedBy>Khadija Ouzaka</cp:lastModifiedBy>
  <cp:revision>3</cp:revision>
  <dcterms:created xsi:type="dcterms:W3CDTF">2020-10-01T05:29:25Z</dcterms:created>
  <dcterms:modified xsi:type="dcterms:W3CDTF">2020-10-18T22:46:49Z</dcterms:modified>
</cp:coreProperties>
</file>